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61"/>
  </p:notesMasterIdLst>
  <p:handoutMasterIdLst>
    <p:handoutMasterId r:id="rId62"/>
  </p:handoutMasterIdLst>
  <p:sldIdLst>
    <p:sldId id="1017" r:id="rId2"/>
    <p:sldId id="1048" r:id="rId3"/>
    <p:sldId id="1049" r:id="rId4"/>
    <p:sldId id="1050" r:id="rId5"/>
    <p:sldId id="997" r:id="rId6"/>
    <p:sldId id="933" r:id="rId7"/>
    <p:sldId id="934" r:id="rId8"/>
    <p:sldId id="1051" r:id="rId9"/>
    <p:sldId id="937" r:id="rId10"/>
    <p:sldId id="938" r:id="rId11"/>
    <p:sldId id="1052" r:id="rId12"/>
    <p:sldId id="1053" r:id="rId13"/>
    <p:sldId id="1055" r:id="rId14"/>
    <p:sldId id="1054" r:id="rId15"/>
    <p:sldId id="1056" r:id="rId16"/>
    <p:sldId id="1057" r:id="rId17"/>
    <p:sldId id="1058" r:id="rId18"/>
    <p:sldId id="942" r:id="rId19"/>
    <p:sldId id="943" r:id="rId20"/>
    <p:sldId id="1000" r:id="rId21"/>
    <p:sldId id="979" r:id="rId22"/>
    <p:sldId id="1059" r:id="rId23"/>
    <p:sldId id="1060" r:id="rId24"/>
    <p:sldId id="1061" r:id="rId25"/>
    <p:sldId id="1062" r:id="rId26"/>
    <p:sldId id="1003" r:id="rId27"/>
    <p:sldId id="1063" r:id="rId28"/>
    <p:sldId id="1001" r:id="rId29"/>
    <p:sldId id="928" r:id="rId30"/>
    <p:sldId id="926" r:id="rId31"/>
    <p:sldId id="982" r:id="rId32"/>
    <p:sldId id="1014" r:id="rId33"/>
    <p:sldId id="1016" r:id="rId34"/>
    <p:sldId id="1018" r:id="rId35"/>
    <p:sldId id="1019" r:id="rId36"/>
    <p:sldId id="1020" r:id="rId37"/>
    <p:sldId id="1021" r:id="rId38"/>
    <p:sldId id="1022" r:id="rId39"/>
    <p:sldId id="1023" r:id="rId40"/>
    <p:sldId id="1024" r:id="rId41"/>
    <p:sldId id="1025" r:id="rId42"/>
    <p:sldId id="1026" r:id="rId43"/>
    <p:sldId id="1027" r:id="rId44"/>
    <p:sldId id="1028" r:id="rId45"/>
    <p:sldId id="1029" r:id="rId46"/>
    <p:sldId id="1032" r:id="rId47"/>
    <p:sldId id="1035" r:id="rId48"/>
    <p:sldId id="1033" r:id="rId49"/>
    <p:sldId id="1036" r:id="rId50"/>
    <p:sldId id="1037" r:id="rId51"/>
    <p:sldId id="1038" r:id="rId52"/>
    <p:sldId id="1039" r:id="rId53"/>
    <p:sldId id="1040" r:id="rId54"/>
    <p:sldId id="1043" r:id="rId55"/>
    <p:sldId id="1044" r:id="rId56"/>
    <p:sldId id="1045" r:id="rId57"/>
    <p:sldId id="1046" r:id="rId58"/>
    <p:sldId id="1047" r:id="rId59"/>
    <p:sldId id="835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1" autoAdjust="0"/>
    <p:restoredTop sz="75202" autoAdjust="0"/>
  </p:normalViewPr>
  <p:slideViewPr>
    <p:cSldViewPr>
      <p:cViewPr varScale="1">
        <p:scale>
          <a:sx n="123" d="100"/>
          <a:sy n="123" d="100"/>
        </p:scale>
        <p:origin x="192" y="7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3887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4069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29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389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6119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21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177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865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(2/4)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9,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76400"/>
            <a:ext cx="1871133" cy="2590800"/>
          </a:xfrm>
          <a:prstGeom prst="rect">
            <a:avLst/>
          </a:prstGeom>
        </p:spPr>
      </p:pic>
      <p:pic>
        <p:nvPicPr>
          <p:cNvPr id="3" name="Picture 8" descr="enlrg-figure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2057400"/>
            <a:ext cx="21463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br" rotWithShape="0">
              <a:srgbClr val="808080">
                <a:alpha val="42999"/>
              </a:srgbClr>
            </a:outerShdw>
          </a:effec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2147888" y="2620963"/>
            <a:ext cx="595312" cy="593725"/>
          </a:xfrm>
          <a:prstGeom prst="rightArrow">
            <a:avLst>
              <a:gd name="adj1" fmla="val 50000"/>
              <a:gd name="adj2" fmla="val 50134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13" y="1600200"/>
            <a:ext cx="24082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113" y="1795463"/>
            <a:ext cx="229525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7738" y="2024063"/>
            <a:ext cx="230862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2313" y="2209800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0275" y="2405063"/>
            <a:ext cx="176202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5713" y="2590800"/>
            <a:ext cx="22192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0275" y="27987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513" y="30019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1275" y="3230563"/>
            <a:ext cx="24039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5713" y="34591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1913" y="3687763"/>
            <a:ext cx="2407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0275" y="3883025"/>
            <a:ext cx="251229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51693" y="2305050"/>
            <a:ext cx="763588" cy="12001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E6F3F6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5230813" y="2620963"/>
            <a:ext cx="593725" cy="5937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1987" y="4830763"/>
            <a:ext cx="1143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Subject genome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3308350" y="5878513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Sequencer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7021513" y="4419600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pic>
        <p:nvPicPr>
          <p:cNvPr id="23" name="Picture 10" descr="solex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5681" y="609600"/>
            <a:ext cx="199693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1" descr="PR0037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5450" y="3867150"/>
            <a:ext cx="2057400" cy="190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166688" y="4800600"/>
            <a:ext cx="2531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Human genome: 3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gbp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 few billion short reads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(~100 GB compressed data)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51891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2802" y="76200"/>
            <a:ext cx="3062525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0" y="762000"/>
            <a:ext cx="36576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Data-driven decisions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Data-driven products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788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382560"/>
            <a:ext cx="7619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An organization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should retain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data that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result from carrying out its mission and exploit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those data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to generate insights that benefit the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organization, for example, market analysis, strategic planning, decision making, etc.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 rot="20704901">
            <a:off x="4045075" y="430876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Gill Sans"/>
                <a:cs typeface="Gill Sans"/>
              </a:rPr>
              <a:t>Duh!?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Business Intelligence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1597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382560"/>
            <a:ext cx="761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 the 1990s, Wal-Mart found that customers tended to buy diapers and beer together. So they put them next to each other and increased sales of both.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This is not a new idea!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4643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So what’s changed?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0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More compute and storage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467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Ability to gather behavioral data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51961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1524000"/>
            <a:ext cx="251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 useful service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3733800"/>
            <a:ext cx="3124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 to extract insights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3733800"/>
            <a:ext cx="2438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transform insights into action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ight Arrow 6"/>
          <p:cNvSpPr/>
          <p:nvPr/>
        </p:nvSpPr>
        <p:spPr bwMode="auto">
          <a:xfrm rot="3600000">
            <a:off x="5050762" y="25330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7200000" flipH="1">
            <a:off x="2459961" y="24568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flipH="1">
            <a:off x="3643223" y="3810000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2133600"/>
            <a:ext cx="2514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  <a:latin typeface="Gill Sans"/>
                <a:cs typeface="Gill Sans"/>
              </a:rPr>
              <a:t>$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(hopefully)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4798368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Google.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9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Facebook.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0" y="4798368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7800" y="4793903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Amazon.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Uber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Virtuous Product Cycle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758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 animBg="1"/>
      <p:bldP spid="9" grpId="0" animBg="1"/>
      <p:bldP spid="10" grpId="0" animBg="1"/>
      <p:bldP spid="11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355600"/>
            <a:ext cx="6146800" cy="61468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>
                <a:solidFill>
                  <a:schemeClr val="bg1"/>
                </a:solidFill>
              </a:rPr>
              <a:t>https://</a:t>
            </a:r>
            <a:r>
              <a:rPr lang="en-US" sz="1000" b="0" dirty="0" err="1" smtClean="0">
                <a:solidFill>
                  <a:schemeClr val="bg1"/>
                </a:solidFill>
              </a:rPr>
              <a:t>images.lookhuman.com</a:t>
            </a:r>
            <a:r>
              <a:rPr lang="en-US" sz="1000" b="0" dirty="0" smtClean="0">
                <a:solidFill>
                  <a:schemeClr val="bg1"/>
                </a:solidFill>
              </a:rPr>
              <a:t>/render/standard/8002245806006052/pillow14in-whi-z1-t-netflixing.png</a:t>
            </a:r>
            <a:endParaRPr lang="en-US" sz="1000" b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698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188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571750" cy="4572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>
                <a:solidFill>
                  <a:srgbClr val="FFFFFF"/>
                </a:solidFill>
              </a:rPr>
              <a:t>https://</a:t>
            </a:r>
            <a:r>
              <a:rPr lang="en-US" sz="1000" b="0" dirty="0" err="1">
                <a:solidFill>
                  <a:srgbClr val="FFFFFF"/>
                </a:solidFill>
              </a:rPr>
              <a:t>www.reddit.com</a:t>
            </a:r>
            <a:r>
              <a:rPr lang="en-US" sz="1000" b="0" dirty="0">
                <a:solidFill>
                  <a:srgbClr val="FFFFFF"/>
                </a:solidFill>
              </a:rPr>
              <a:t>/r/</a:t>
            </a:r>
            <a:r>
              <a:rPr lang="en-US" sz="1000" b="0" dirty="0" err="1">
                <a:solidFill>
                  <a:srgbClr val="FFFFFF"/>
                </a:solidFill>
              </a:rPr>
              <a:t>teslamotors</a:t>
            </a:r>
            <a:r>
              <a:rPr lang="en-US" sz="1000" b="0" dirty="0">
                <a:solidFill>
                  <a:srgbClr val="FFFFFF"/>
                </a:solidFill>
              </a:rPr>
              <a:t>/comments/6gsc6v/</a:t>
            </a:r>
            <a:r>
              <a:rPr lang="en-US" sz="1000" b="0" dirty="0" err="1">
                <a:solidFill>
                  <a:srgbClr val="FFFFFF"/>
                </a:solidFill>
              </a:rPr>
              <a:t>i_think_the_neural_net_mining_is_just_starting</a:t>
            </a:r>
            <a:r>
              <a:rPr lang="en-US" sz="1000" b="0" dirty="0">
                <a:solidFill>
                  <a:srgbClr val="FFFFFF"/>
                </a:solidFill>
              </a:rPr>
              <a:t>/ </a:t>
            </a:r>
            <a:r>
              <a:rPr lang="en-US" sz="1000" b="0" dirty="0" smtClean="0">
                <a:solidFill>
                  <a:srgbClr val="FFFFFF"/>
                </a:solidFill>
              </a:rPr>
              <a:t> (June 2017)</a:t>
            </a:r>
            <a:endParaRPr lang="en-US" sz="1000" b="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244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65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setta_St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13479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(Rosetta Stone)</a:t>
            </a:r>
          </a:p>
        </p:txBody>
      </p:sp>
    </p:spTree>
    <p:extLst>
      <p:ext uri="{BB962C8B-B14F-4D97-AF65-F5344CB8AC3E}">
        <p14:creationId xmlns:p14="http://schemas.microsoft.com/office/powerpoint/2010/main" val="863517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887538"/>
            <a:ext cx="5181600" cy="4818062"/>
            <a:chOff x="864" y="1497"/>
            <a:chExt cx="3264" cy="303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49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81200"/>
            <a:ext cx="8705850" cy="4876800"/>
            <a:chOff x="0" y="1556"/>
            <a:chExt cx="5484" cy="3072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56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743200"/>
            <a:ext cx="3962400" cy="30480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7526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 data like more data!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252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218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API walkthrough</a:t>
            </a:r>
          </a:p>
        </p:txBody>
      </p:sp>
    </p:spTree>
    <p:extLst>
      <p:ext uri="{BB962C8B-B14F-4D97-AF65-F5344CB8AC3E}">
        <p14:creationId xmlns:p14="http://schemas.microsoft.com/office/powerpoint/2010/main" val="137432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smtClean="0"/>
              <a:t>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066800"/>
            <a:ext cx="41148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434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2123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1" y="2286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Predicting </a:t>
            </a:r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with Twitter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0" y="6611938"/>
            <a:ext cx="3501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(Paul and </a:t>
            </a:r>
            <a:r>
              <a:rPr lang="en-US" sz="1000" b="0" dirty="0" err="1" smtClean="0">
                <a:solidFill>
                  <a:schemeClr val="bg1"/>
                </a:solidFill>
              </a:rPr>
              <a:t>Dredze</a:t>
            </a:r>
            <a:r>
              <a:rPr lang="en-US" sz="1000" b="0" dirty="0" smtClean="0">
                <a:solidFill>
                  <a:schemeClr val="bg1"/>
                </a:solidFill>
              </a:rPr>
              <a:t>, ICWSM 2011; Bond et al., Nature 2011)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6-01-01 at 9.1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5334000" cy="3678621"/>
          </a:xfrm>
          <a:prstGeom prst="rect">
            <a:avLst/>
          </a:prstGeom>
        </p:spPr>
      </p:pic>
      <p:pic>
        <p:nvPicPr>
          <p:cNvPr id="7" name="Picture 6" descr="Screen Shot 2016-01-01 at 9.22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05000"/>
            <a:ext cx="4396082" cy="4131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6019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Political Mobilization on Facebook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4800600"/>
            <a:ext cx="41148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2010 US Midterm Elections: 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60m users shown “I Voted” Messages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5334000"/>
            <a:ext cx="2514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Gill Sans"/>
                <a:cs typeface="Gill Sans"/>
              </a:rPr>
              <a:t>Summary: increased turnout by 60k directly and 280k indirectly</a:t>
            </a:r>
            <a:endParaRPr lang="en-US" sz="1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 rot="237676">
            <a:off x="56850" y="5691676"/>
            <a:ext cx="311857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Woah! You should feel unsettled about this!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014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140">
            <a:off x="1106668" y="2809753"/>
            <a:ext cx="2814282" cy="3733800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>
                <a:solidFill>
                  <a:schemeClr val="bg1"/>
                </a:solidFill>
              </a:rPr>
              <a:t>https://</a:t>
            </a:r>
            <a:r>
              <a:rPr lang="en-US" sz="1000" b="0" dirty="0" err="1">
                <a:solidFill>
                  <a:schemeClr val="bg1"/>
                </a:solidFill>
              </a:rPr>
              <a:t>www.theverge.com</a:t>
            </a:r>
            <a:r>
              <a:rPr lang="en-US" sz="1000" b="0" dirty="0">
                <a:solidFill>
                  <a:schemeClr val="bg1"/>
                </a:solidFill>
              </a:rPr>
              <a:t>/2017/11/1/16593346/house-</a:t>
            </a:r>
            <a:r>
              <a:rPr lang="en-US" sz="1000" b="0" dirty="0" err="1">
                <a:solidFill>
                  <a:schemeClr val="bg1"/>
                </a:solidFill>
              </a:rPr>
              <a:t>russia</a:t>
            </a:r>
            <a:r>
              <a:rPr lang="en-US" sz="1000" b="0" dirty="0">
                <a:solidFill>
                  <a:schemeClr val="bg1"/>
                </a:solidFill>
              </a:rPr>
              <a:t>-</a:t>
            </a:r>
            <a:r>
              <a:rPr lang="en-US" sz="1000" b="0" dirty="0" err="1">
                <a:solidFill>
                  <a:schemeClr val="bg1"/>
                </a:solidFill>
              </a:rPr>
              <a:t>facebook</a:t>
            </a:r>
            <a:r>
              <a:rPr lang="en-US" sz="1000" b="0" dirty="0">
                <a:solidFill>
                  <a:schemeClr val="bg1"/>
                </a:solidFill>
              </a:rPr>
              <a:t>-ads</a:t>
            </a:r>
            <a:endParaRPr lang="en-US" sz="1000" b="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377">
            <a:off x="4105955" y="3681616"/>
            <a:ext cx="3514852" cy="2687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231">
            <a:off x="5511147" y="177818"/>
            <a:ext cx="3375152" cy="4308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8909">
            <a:off x="210391" y="194307"/>
            <a:ext cx="3604260" cy="27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64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"/>
            <a:ext cx="7303342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0" y="3048000"/>
            <a:ext cx="5486400" cy="3282043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>
                <a:solidFill>
                  <a:schemeClr val="bg1"/>
                </a:solidFill>
              </a:rPr>
              <a:t>https://</a:t>
            </a:r>
            <a:r>
              <a:rPr lang="en-US" sz="1000" b="0" dirty="0" err="1">
                <a:solidFill>
                  <a:schemeClr val="bg1"/>
                </a:solidFill>
              </a:rPr>
              <a:t>www.propublica.org</a:t>
            </a:r>
            <a:r>
              <a:rPr lang="en-US" sz="1000" b="0" dirty="0">
                <a:solidFill>
                  <a:schemeClr val="bg1"/>
                </a:solidFill>
              </a:rPr>
              <a:t>/article/</a:t>
            </a:r>
            <a:r>
              <a:rPr lang="en-US" sz="1000" b="0" dirty="0" err="1">
                <a:solidFill>
                  <a:schemeClr val="bg1"/>
                </a:solidFill>
              </a:rPr>
              <a:t>facebook</a:t>
            </a:r>
            <a:r>
              <a:rPr lang="en-US" sz="1000" b="0" dirty="0">
                <a:solidFill>
                  <a:schemeClr val="bg1"/>
                </a:solidFill>
              </a:rPr>
              <a:t>-enabled-advertisers-to-reach-</a:t>
            </a:r>
            <a:r>
              <a:rPr lang="en-US" sz="1000" b="0" dirty="0" err="1">
                <a:solidFill>
                  <a:schemeClr val="bg1"/>
                </a:solidFill>
              </a:rPr>
              <a:t>jew</a:t>
            </a:r>
            <a:r>
              <a:rPr lang="en-US" sz="1000" b="0" dirty="0">
                <a:solidFill>
                  <a:schemeClr val="bg1"/>
                </a:solidFill>
              </a:rPr>
              <a:t>-haters</a:t>
            </a:r>
            <a:endParaRPr lang="en-US" sz="1000" b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731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406400"/>
            <a:ext cx="6515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6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3470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>
                <a:solidFill>
                  <a:schemeClr val="bg1"/>
                </a:solidFill>
              </a:rPr>
              <a:t>http://</a:t>
            </a:r>
            <a:r>
              <a:rPr lang="en-US" sz="1000" b="0" dirty="0" err="1">
                <a:solidFill>
                  <a:schemeClr val="bg1"/>
                </a:solidFill>
              </a:rPr>
              <a:t>www.cnn.com</a:t>
            </a:r>
            <a:r>
              <a:rPr lang="en-US" sz="1000" b="0" dirty="0">
                <a:solidFill>
                  <a:schemeClr val="bg1"/>
                </a:solidFill>
              </a:rPr>
              <a:t>/2016/12/07/</a:t>
            </a:r>
            <a:r>
              <a:rPr lang="en-US" sz="1000" b="0" dirty="0" err="1">
                <a:solidFill>
                  <a:schemeClr val="bg1"/>
                </a:solidFill>
              </a:rPr>
              <a:t>asia</a:t>
            </a:r>
            <a:r>
              <a:rPr lang="en-US" sz="1000" b="0" dirty="0">
                <a:solidFill>
                  <a:schemeClr val="bg1"/>
                </a:solidFill>
              </a:rPr>
              <a:t>/new-</a:t>
            </a:r>
            <a:r>
              <a:rPr lang="en-US" sz="1000" b="0" dirty="0" err="1">
                <a:solidFill>
                  <a:schemeClr val="bg1"/>
                </a:solidFill>
              </a:rPr>
              <a:t>zealand</a:t>
            </a:r>
            <a:r>
              <a:rPr lang="en-US" sz="1000" b="0" dirty="0">
                <a:solidFill>
                  <a:schemeClr val="bg1"/>
                </a:solidFill>
              </a:rPr>
              <a:t>-passport-robot-</a:t>
            </a:r>
            <a:r>
              <a:rPr lang="en-US" sz="1000" b="0" dirty="0" err="1">
                <a:solidFill>
                  <a:schemeClr val="bg1"/>
                </a:solidFill>
              </a:rPr>
              <a:t>asian</a:t>
            </a:r>
            <a:r>
              <a:rPr lang="en-US" sz="1000" b="0" dirty="0">
                <a:solidFill>
                  <a:schemeClr val="bg1"/>
                </a:solidFill>
              </a:rPr>
              <a:t>-</a:t>
            </a:r>
            <a:r>
              <a:rPr lang="en-US" sz="1000" b="0" dirty="0" err="1">
                <a:solidFill>
                  <a:schemeClr val="bg1"/>
                </a:solidFill>
              </a:rPr>
              <a:t>trnd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index.html</a:t>
            </a:r>
            <a:endParaRPr lang="en-US" sz="1000" b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19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Perils of Big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end of privacy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Who owns your data and can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the government access it?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echo chamber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Are you seeing only what you want to see?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racist algorithm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Algorithms aren’t racist, people are?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</a:t>
            </a:r>
            <a:r>
              <a:rPr lang="en-US" sz="24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desperately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need a new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“data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ethics” to go with big data!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740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8708571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8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Tackling 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91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3812831">
            <a:off x="5847826" y="1555406"/>
            <a:ext cx="685800" cy="8082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401605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</p:spTree>
    <p:extLst>
      <p:ext uri="{BB962C8B-B14F-4D97-AF65-F5344CB8AC3E}">
        <p14:creationId xmlns:p14="http://schemas.microsoft.com/office/powerpoint/2010/main" val="376899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bandwidth, code is a lot smaller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good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5000" y="187844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2200" y="375055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968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7" grpId="0"/>
      <p:bldP spid="18" grpId="0"/>
      <p:bldP spid="15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Seek vs. Scans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78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Consider a 1 TB database with 100 byte records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59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want to update 1 percent of the records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Scenario 2: Rewrite all records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Assume 100 MB/s throughput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Time = 5.6 hours(!)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991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Scenario 1: Mutate each record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48013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update takes ~30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(seek, read, write)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10</a:t>
            </a:r>
            <a:r>
              <a:rPr lang="en-US" sz="2000" b="0" kern="0" baseline="30000" dirty="0">
                <a:solidFill>
                  <a:srgbClr val="0070C0"/>
                </a:solidFill>
                <a:latin typeface="Gill Sans"/>
                <a:cs typeface="Gill Sans"/>
              </a:rPr>
              <a:t>8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updates = ~35 days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6611938"/>
            <a:ext cx="27142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Ted Dunning, on Hadoop mailing list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710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Lesson? Random access is expensive!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83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800px-Hadoop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3276600" cy="847820"/>
          </a:xfrm>
          <a:prstGeom prst="rect">
            <a:avLst/>
          </a:prstGeom>
        </p:spPr>
      </p:pic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22679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9"/>
            <a:ext cx="9144000" cy="685800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latin typeface="Gill Sans"/>
                <a:cs typeface="Gill Sans"/>
              </a:rPr>
              <a:t>(Aside</a:t>
            </a:r>
            <a:r>
              <a:rPr lang="en-US" sz="2400" b="0" dirty="0" smtClean="0">
                <a:latin typeface="Gill Sans"/>
                <a:cs typeface="Gill Sans"/>
              </a:rPr>
              <a:t>, what about Spark</a:t>
            </a:r>
            <a:r>
              <a:rPr lang="en-US" sz="2400" b="0" dirty="0" smtClean="0">
                <a:latin typeface="Gill Sans"/>
                <a:cs typeface="Gill Sans"/>
              </a:rPr>
              <a:t>?)</a:t>
            </a:r>
            <a:endParaRPr lang="en-US" sz="24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5168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Volt_Királyi_palota_(138._számú_műemlék)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3999" cy="6858001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810000" y="1425714"/>
            <a:ext cx="365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Gill Sans"/>
                <a:cs typeface="Gill Sans"/>
              </a:rPr>
              <a:t>org.apache.hadoop.mapreduce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endParaRPr lang="en-US" sz="2000" b="0" dirty="0" smtClean="0">
              <a:latin typeface="Gill Sans"/>
              <a:cs typeface="Gill Sans"/>
            </a:endParaRPr>
          </a:p>
          <a:p>
            <a:r>
              <a:rPr lang="en-US" sz="2000" b="0" dirty="0" err="1" smtClean="0">
                <a:latin typeface="Gill Sans"/>
                <a:cs typeface="Gill Sans"/>
              </a:rPr>
              <a:t>org.apache.hadoop.mapred</a:t>
            </a:r>
            <a:endParaRPr lang="en-US" sz="2000" b="0" dirty="0"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(Budapest)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A tale of two packages…</a:t>
            </a:r>
          </a:p>
        </p:txBody>
      </p:sp>
    </p:spTree>
    <p:extLst>
      <p:ext uri="{BB962C8B-B14F-4D97-AF65-F5344CB8AC3E}">
        <p14:creationId xmlns:p14="http://schemas.microsoft.com/office/powerpoint/2010/main" val="1567537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</a:t>
              </a:r>
              <a:r>
                <a:rPr lang="en-US" b="0" kern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cleanup(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Partitioner</a:t>
            </a: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&lt;K, V&gt;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2289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Returns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the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partition number given total number of partitions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getPartition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(K key, V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numPartitions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124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Job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350520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Represents a packaged Hadoop job for submission to cluster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paths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formats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mapper, reducer, combiner,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intermediate/final key/value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number of reducers (but not mappers, why?)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Don’t depend of defaults!</a:t>
            </a:r>
          </a:p>
        </p:txBody>
      </p:sp>
    </p:spTree>
    <p:extLst>
      <p:ext uri="{BB962C8B-B14F-4D97-AF65-F5344CB8AC3E}">
        <p14:creationId xmlns:p14="http://schemas.microsoft.com/office/powerpoint/2010/main" val="20424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1542033" y="1650782"/>
            <a:ext cx="14253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 </a:t>
            </a: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4038600" y="1563469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de/serialization protocol.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Every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data type in Hadoop is a Writable.</a:t>
            </a:r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990600" y="2652495"/>
            <a:ext cx="2528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WritableComprable</a:t>
            </a:r>
            <a:endParaRPr lang="en-US" sz="1800" dirty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4038600" y="2565182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sort order. 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All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keys must be of this type (but not values).</a:t>
            </a:r>
          </a:p>
        </p:txBody>
      </p:sp>
      <p:cxnSp>
        <p:nvCxnSpPr>
          <p:cNvPr id="16391" name="Straight Arrow Connector 8"/>
          <p:cNvCxnSpPr>
            <a:cxnSpLocks noChangeShapeType="1"/>
          </p:cNvCxnSpPr>
          <p:nvPr/>
        </p:nvCxnSpPr>
        <p:spPr bwMode="auto">
          <a:xfrm flipV="1">
            <a:off x="2254728" y="2020114"/>
            <a:ext cx="0" cy="632381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92" name="TextBox 9"/>
          <p:cNvSpPr txBox="1">
            <a:spLocks noChangeArrowheads="1"/>
          </p:cNvSpPr>
          <p:nvPr/>
        </p:nvSpPr>
        <p:spPr bwMode="auto">
          <a:xfrm>
            <a:off x="1421808" y="4241582"/>
            <a:ext cx="16658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IntWritable</a:t>
            </a:r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LongWritable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Text</a:t>
            </a: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…</a:t>
            </a:r>
          </a:p>
        </p:txBody>
      </p:sp>
      <p:cxnSp>
        <p:nvCxnSpPr>
          <p:cNvPr id="16393" name="Straight Arrow Connector 11"/>
          <p:cNvCxnSpPr>
            <a:cxnSpLocks noChangeShapeType="1"/>
          </p:cNvCxnSpPr>
          <p:nvPr/>
        </p:nvCxnSpPr>
        <p:spPr bwMode="auto">
          <a:xfrm flipH="1" flipV="1">
            <a:off x="2254728" y="3021827"/>
            <a:ext cx="1" cy="121975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38600" y="4117757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Concrete classes for different data types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.</a:t>
            </a:r>
          </a:p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Note that these are container objects.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421808" y="5889992"/>
            <a:ext cx="16658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 smtClean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SequenceFile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038600" y="5874603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Binary-encoded sequence of key/value pairs.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Types in Hadoop: Keys and Values</a:t>
            </a:r>
          </a:p>
        </p:txBody>
      </p:sp>
    </p:spTree>
    <p:extLst>
      <p:ext uri="{BB962C8B-B14F-4D97-AF65-F5344CB8AC3E}">
        <p14:creationId xmlns:p14="http://schemas.microsoft.com/office/powerpoint/2010/main" val="1886593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0" grpId="0"/>
      <p:bldP spid="16392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58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447800" y="1964591"/>
            <a:ext cx="65532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emit(word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(value 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values)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258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301752" y="1929348"/>
            <a:ext cx="8458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private static 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MyMapper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extends Mapper&lt;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Text, Text,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ONE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(1);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Text WORD = new Text();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public void map(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key, Text value, Context context)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throws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for (String word 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Tokenizer.tokenize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value.toString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WORD.set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(word);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(WORD, ONE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Mapper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77787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905000"/>
            <a:ext cx="8458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private static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MyReducer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extends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Reducer&lt;Text,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SUM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public void reduce(Text key,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values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Context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context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throws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values.iterator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 = 0;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while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iter.hasNext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().get();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SUM.set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Reducer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2574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Gotchas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Execution framework reuses value object in reducer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Passing parameters via class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statics doesn’t work!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43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Getting Data to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Configuration parameters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Pass in via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configuration object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“Side data”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DistributedCache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Mappers/Reducers can read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HDFS in setup method</a:t>
            </a:r>
          </a:p>
        </p:txBody>
      </p:sp>
    </p:spTree>
    <p:extLst>
      <p:ext uri="{BB962C8B-B14F-4D97-AF65-F5344CB8AC3E}">
        <p14:creationId xmlns:p14="http://schemas.microsoft.com/office/powerpoint/2010/main" val="12622538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Complex Data Types in Hadoop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easiest way: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Encoded it as Text, e.g., (a, b) = “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a:b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regular expressions to parse and extract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Works, but janky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The hard way: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Define a custom implementation of Writable(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Comprable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implement: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readFields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write,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compareTo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Computationally efficient, but slow for rapid prototyping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WritableComparator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hook for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implement complex data types?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40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Somewhere in the middle: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9215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Bespin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(via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lin.tl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offers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various building blocks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6941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Job submission: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Client (i.e., driver program) creates a job,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and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submits it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That’s it! The Hadoop cluster takes over…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MapReduce program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= Hadoop job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574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Jobs are divided into map and reduce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 instance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 running task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called a task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attempt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task occupies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slot on the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jobs can be composed into a workflow</a:t>
            </a:r>
          </a:p>
        </p:txBody>
      </p:sp>
    </p:spTree>
    <p:extLst>
      <p:ext uri="{BB962C8B-B14F-4D97-AF65-F5344CB8AC3E}">
        <p14:creationId xmlns:p14="http://schemas.microsoft.com/office/powerpoint/2010/main" val="960851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2871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2847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100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076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514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26050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352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443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191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281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29733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0638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37322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38211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16764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17668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6858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7604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29860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29718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37433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37290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27432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29051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36718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4432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37433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27432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35798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4180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2019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39608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2019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35814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27432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27432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3528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1211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4859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18867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19629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2954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1764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1767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2004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3194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0480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29384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90851" y="4810125"/>
            <a:ext cx="582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32636" y="4810125"/>
            <a:ext cx="671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48101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48101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39333" y="4810125"/>
            <a:ext cx="7216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98698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Behind the scenes: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56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Input splits are computed (on client end)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data (jar, configuration XML) are sent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puts job data in shared location,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enqueues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tasks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poll for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 to the races…</a:t>
            </a:r>
          </a:p>
        </p:txBody>
      </p:sp>
    </p:spTree>
    <p:extLst>
      <p:ext uri="{BB962C8B-B14F-4D97-AF65-F5344CB8AC3E}">
        <p14:creationId xmlns:p14="http://schemas.microsoft.com/office/powerpoint/2010/main" val="2102543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44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562600"/>
            <a:ext cx="43434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8768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777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819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12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291061" y="282076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/>
                </a:solidFill>
              </a:rPr>
              <a:t>OutputFormat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6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Input and Output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KeyValueTextInputFormat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SequenceFileInputFormat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937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OutputFormat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318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SequenceFileOutputFormat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Spark also uses these abstractions for reading and writing data!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3993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2044149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652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pic>
        <p:nvPicPr>
          <p:cNvPr id="22" name="Picture 21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866" y="2667000"/>
            <a:ext cx="719138" cy="144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3733800" y="3886200"/>
            <a:ext cx="16752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Submit node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(workspace)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5029200"/>
            <a:ext cx="213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in?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000" y="5405735"/>
            <a:ext cx="194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Writing code?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00" y="5786735"/>
            <a:ext cx="233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out?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Workflow</a:t>
            </a:r>
          </a:p>
        </p:txBody>
      </p:sp>
    </p:spTree>
    <p:extLst>
      <p:ext uri="{BB962C8B-B14F-4D97-AF65-F5344CB8AC3E}">
        <p14:creationId xmlns:p14="http://schemas.microsoft.com/office/powerpoint/2010/main" val="1705000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Debugging Hadoop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take a deep breath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small, start locally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068412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Code Execution Environments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ways to run code: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(standalone)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Pseudo-distributed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Fully-distributed mode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856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what’s good for what</a:t>
            </a:r>
          </a:p>
        </p:txBody>
      </p:sp>
    </p:spTree>
    <p:extLst>
      <p:ext uri="{BB962C8B-B14F-4D97-AF65-F5344CB8AC3E}">
        <p14:creationId xmlns:p14="http://schemas.microsoft.com/office/powerpoint/2010/main" val="1265505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Debugging Strategies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27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Good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ol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’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System.out.println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08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Learn to use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webapp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access logs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Logging preferred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System.out.println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careful how much you log!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788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Fail on success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5987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Throw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RuntimeExceptions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capture state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0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Hadoop as the “glue”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1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core functionality outside mappers and reducers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Independently test (e.g., unit testing)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Compose (tested) components in mappers and reducers</a:t>
            </a:r>
          </a:p>
        </p:txBody>
      </p:sp>
    </p:spTree>
    <p:extLst>
      <p:ext uri="{BB962C8B-B14F-4D97-AF65-F5344CB8AC3E}">
        <p14:creationId xmlns:p14="http://schemas.microsoft.com/office/powerpoint/2010/main" val="673822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3488" y="-1"/>
            <a:ext cx="10710977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lhc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76045" y="0"/>
            <a:ext cx="11110645" cy="686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3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42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(DNA)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7" name="Picture 6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500" y="0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8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49056</TotalTime>
  <Words>2057</Words>
  <Application>Microsoft Macintosh PowerPoint</Application>
  <PresentationFormat>On-screen Show (4:3)</PresentationFormat>
  <Paragraphs>546</Paragraphs>
  <Slides>59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Andale Mono</vt:lpstr>
      <vt:lpstr>Arial Black</vt:lpstr>
      <vt:lpstr>Calibri</vt:lpstr>
      <vt:lpstr>Gill Sans</vt:lpstr>
      <vt:lpstr>Helvetica Neue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8780</cp:revision>
  <dcterms:created xsi:type="dcterms:W3CDTF">2012-08-31T06:36:49Z</dcterms:created>
  <dcterms:modified xsi:type="dcterms:W3CDTF">2018-01-02T16:16:11Z</dcterms:modified>
  <cp:category/>
</cp:coreProperties>
</file>